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aleway"/>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26" roundtripDataSignature="AMtx7mjkSV/pwez/wKxmdUCAYHWMo2bYo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italic.fntdata"/><Relationship Id="rId22" Type="http://schemas.openxmlformats.org/officeDocument/2006/relationships/font" Target="fonts/Lato-regular.fntdata"/><Relationship Id="rId21" Type="http://schemas.openxmlformats.org/officeDocument/2006/relationships/font" Target="fonts/Raleway-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customschemas.google.com/relationships/presentationmetadata" Target="metadata"/><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bold.fntdata"/><Relationship Id="rId18" Type="http://schemas.openxmlformats.org/officeDocument/2006/relationships/font" Target="fonts/Raleway-regular.fntdata"/></Relationships>
</file>

<file path=ppt/media/image1.jpg>
</file>

<file path=ppt/media/image3.jpg>
</file>

<file path=ppt/media/image4.jp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4" name="Google Shape;224;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14"/>
          <p:cNvPicPr preferRelativeResize="0"/>
          <p:nvPr/>
        </p:nvPicPr>
        <p:blipFill rotWithShape="1">
          <a:blip r:embed="rId2">
            <a:alphaModFix/>
          </a:blip>
          <a:srcRect b="23590" l="0" r="0" t="21799"/>
          <a:stretch/>
        </p:blipFill>
        <p:spPr>
          <a:xfrm>
            <a:off x="0" y="487825"/>
            <a:ext cx="9144000" cy="4655676"/>
          </a:xfrm>
          <a:prstGeom prst="rect">
            <a:avLst/>
          </a:prstGeom>
          <a:noFill/>
          <a:ln>
            <a:noFill/>
          </a:ln>
        </p:spPr>
      </p:pic>
      <p:sp>
        <p:nvSpPr>
          <p:cNvPr id="11" name="Google Shape;11;p14"/>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 name="Google Shape;12;p14"/>
          <p:cNvGrpSpPr/>
          <p:nvPr/>
        </p:nvGrpSpPr>
        <p:grpSpPr>
          <a:xfrm>
            <a:off x="830392" y="1191256"/>
            <a:ext cx="745763" cy="45826"/>
            <a:chOff x="4580561" y="2589004"/>
            <a:chExt cx="1064464" cy="25200"/>
          </a:xfrm>
        </p:grpSpPr>
        <p:sp>
          <p:nvSpPr>
            <p:cNvPr id="13" name="Google Shape;13;p1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1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 name="Google Shape;15;p14"/>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6" name="Google Shape;16;p14"/>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7" name="Google Shape;17;p1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8" name="Google Shape;18;p14"/>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US" sz="600" u="none" cap="none" strike="noStrike">
                <a:solidFill>
                  <a:srgbClr val="000000"/>
                </a:solidFill>
                <a:latin typeface="Raleway"/>
                <a:ea typeface="Raleway"/>
                <a:cs typeface="Raleway"/>
                <a:sym typeface="Raleway"/>
              </a:rPr>
              <a:t>Confidential</a:t>
            </a:r>
            <a:endParaRPr b="1" i="0" sz="600" u="none" cap="none" strike="noStrike">
              <a:solidFill>
                <a:srgbClr val="000000"/>
              </a:solidFill>
              <a:latin typeface="Raleway"/>
              <a:ea typeface="Raleway"/>
              <a:cs typeface="Raleway"/>
              <a:sym typeface="Raleway"/>
            </a:endParaRPr>
          </a:p>
        </p:txBody>
      </p:sp>
      <p:sp>
        <p:nvSpPr>
          <p:cNvPr id="19" name="Google Shape;19;p14"/>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US" sz="600" u="none" cap="none" strike="noStrike">
                <a:solidFill>
                  <a:srgbClr val="000000"/>
                </a:solidFill>
                <a:latin typeface="Raleway"/>
                <a:ea typeface="Raleway"/>
                <a:cs typeface="Raleway"/>
                <a:sym typeface="Raleway"/>
              </a:rPr>
              <a:t>Customized for </a:t>
            </a:r>
            <a:r>
              <a:rPr b="1" i="0" lang="en-US" sz="600" u="none" cap="none" strike="noStrike">
                <a:solidFill>
                  <a:srgbClr val="000000"/>
                </a:solidFill>
                <a:latin typeface="Raleway"/>
                <a:ea typeface="Raleway"/>
                <a:cs typeface="Raleway"/>
                <a:sym typeface="Raleway"/>
              </a:rPr>
              <a:t>Lorem Ipsum LLC</a:t>
            </a:r>
            <a:endParaRPr b="0" i="0" sz="600" u="none" cap="none" strike="noStrike">
              <a:solidFill>
                <a:srgbClr val="000000"/>
              </a:solidFill>
              <a:latin typeface="Raleway"/>
              <a:ea typeface="Raleway"/>
              <a:cs typeface="Raleway"/>
              <a:sym typeface="Raleway"/>
            </a:endParaRPr>
          </a:p>
        </p:txBody>
      </p:sp>
      <p:sp>
        <p:nvSpPr>
          <p:cNvPr id="20" name="Google Shape;20;p14"/>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600"/>
              <a:buFont typeface="Arial"/>
              <a:buNone/>
            </a:pPr>
            <a:r>
              <a:rPr b="0" i="0" lang="en-US" sz="600" u="none" cap="none" strike="noStrike">
                <a:solidFill>
                  <a:srgbClr val="000000"/>
                </a:solidFill>
                <a:latin typeface="Raleway"/>
                <a:ea typeface="Raleway"/>
                <a:cs typeface="Raleway"/>
                <a:sym typeface="Raleway"/>
              </a:rPr>
              <a:t>Version 1.0</a:t>
            </a:r>
            <a:endParaRPr b="1" i="0" sz="600" u="none" cap="none" strike="noStrike">
              <a:solidFill>
                <a:srgbClr val="000000"/>
              </a:solidFill>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4" name="Shape 104"/>
        <p:cNvGrpSpPr/>
        <p:nvPr/>
      </p:nvGrpSpPr>
      <p:grpSpPr>
        <a:xfrm>
          <a:off x="0" y="0"/>
          <a:ext cx="0" cy="0"/>
          <a:chOff x="0" y="0"/>
          <a:chExt cx="0" cy="0"/>
        </a:xfrm>
      </p:grpSpPr>
      <p:grpSp>
        <p:nvGrpSpPr>
          <p:cNvPr id="105" name="Google Shape;105;p23"/>
          <p:cNvGrpSpPr/>
          <p:nvPr/>
        </p:nvGrpSpPr>
        <p:grpSpPr>
          <a:xfrm>
            <a:off x="830392" y="4169130"/>
            <a:ext cx="745763" cy="45826"/>
            <a:chOff x="4580561" y="2589004"/>
            <a:chExt cx="1064464" cy="25200"/>
          </a:xfrm>
        </p:grpSpPr>
        <p:sp>
          <p:nvSpPr>
            <p:cNvPr id="106" name="Google Shape;106;p2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2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8" name="Google Shape;108;p23"/>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09" name="Google Shape;109;p2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10" name="Google Shape;110;p23"/>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11" name="Google Shape;111;p23"/>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112" name="Google Shape;112;p23"/>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113" name="Google Shape;113;p23"/>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4" name="Shape 114"/>
        <p:cNvGrpSpPr/>
        <p:nvPr/>
      </p:nvGrpSpPr>
      <p:grpSpPr>
        <a:xfrm>
          <a:off x="0" y="0"/>
          <a:ext cx="0" cy="0"/>
          <a:chOff x="0" y="0"/>
          <a:chExt cx="0" cy="0"/>
        </a:xfrm>
      </p:grpSpPr>
      <p:sp>
        <p:nvSpPr>
          <p:cNvPr id="115" name="Google Shape;115;p24"/>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6" name="Google Shape;116;p24"/>
          <p:cNvGrpSpPr/>
          <p:nvPr/>
        </p:nvGrpSpPr>
        <p:grpSpPr>
          <a:xfrm>
            <a:off x="830392" y="1191256"/>
            <a:ext cx="745763" cy="45826"/>
            <a:chOff x="4580561" y="2589004"/>
            <a:chExt cx="1064464" cy="25200"/>
          </a:xfrm>
        </p:grpSpPr>
        <p:sp>
          <p:nvSpPr>
            <p:cNvPr id="117" name="Google Shape;117;p2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2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9" name="Google Shape;119;p24"/>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20" name="Google Shape;120;p24"/>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21" name="Google Shape;121;p24"/>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22" name="Google Shape;122;p2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23" name="Google Shape;123;p24"/>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4" name="Google Shape;124;p24"/>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25" name="Google Shape;125;p24"/>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26" name="Google Shape;126;p24"/>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7" name="Shape 127"/>
        <p:cNvGrpSpPr/>
        <p:nvPr/>
      </p:nvGrpSpPr>
      <p:grpSpPr>
        <a:xfrm>
          <a:off x="0" y="0"/>
          <a:ext cx="0" cy="0"/>
          <a:chOff x="0" y="0"/>
          <a:chExt cx="0" cy="0"/>
        </a:xfrm>
      </p:grpSpPr>
      <p:grpSp>
        <p:nvGrpSpPr>
          <p:cNvPr id="128" name="Google Shape;128;p25"/>
          <p:cNvGrpSpPr/>
          <p:nvPr/>
        </p:nvGrpSpPr>
        <p:grpSpPr>
          <a:xfrm>
            <a:off x="830392" y="4169130"/>
            <a:ext cx="745763" cy="45826"/>
            <a:chOff x="4580561" y="2589004"/>
            <a:chExt cx="1064464" cy="25200"/>
          </a:xfrm>
        </p:grpSpPr>
        <p:sp>
          <p:nvSpPr>
            <p:cNvPr id="129" name="Google Shape;129;p2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2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1" name="Google Shape;131;p25"/>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132" name="Google Shape;132;p25"/>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133" name="Google Shape;133;p2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34" name="Google Shape;134;p25"/>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35" name="Google Shape;135;p25"/>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136" name="Google Shape;136;p25"/>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137" name="Google Shape;137;p25"/>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38" name="Shape 138"/>
        <p:cNvGrpSpPr/>
        <p:nvPr/>
      </p:nvGrpSpPr>
      <p:grpSpPr>
        <a:xfrm>
          <a:off x="0" y="0"/>
          <a:ext cx="0" cy="0"/>
          <a:chOff x="0" y="0"/>
          <a:chExt cx="0" cy="0"/>
        </a:xfrm>
      </p:grpSpPr>
      <p:sp>
        <p:nvSpPr>
          <p:cNvPr id="139" name="Google Shape;139;p26"/>
          <p:cNvSpPr txBox="1"/>
          <p:nvPr>
            <p:ph type="title"/>
          </p:nvPr>
        </p:nvSpPr>
        <p:spPr>
          <a:xfrm>
            <a:off x="1308150" y="1318650"/>
            <a:ext cx="71100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2600"/>
              <a:buNone/>
              <a:defRPr sz="2600">
                <a:solidFill>
                  <a:srgbClr val="FFFFFF"/>
                </a:solidFill>
              </a:defRPr>
            </a:lvl1pPr>
            <a:lvl2pPr lvl="1" algn="l">
              <a:lnSpc>
                <a:spcPct val="100000"/>
              </a:lnSpc>
              <a:spcBef>
                <a:spcPts val="0"/>
              </a:spcBef>
              <a:spcAft>
                <a:spcPts val="0"/>
              </a:spcAft>
              <a:buClr>
                <a:srgbClr val="FFFFFF"/>
              </a:buClr>
              <a:buSzPts val="2600"/>
              <a:buNone/>
              <a:defRPr sz="2600">
                <a:solidFill>
                  <a:srgbClr val="FFFFFF"/>
                </a:solidFill>
              </a:defRPr>
            </a:lvl2pPr>
            <a:lvl3pPr lvl="2" algn="l">
              <a:lnSpc>
                <a:spcPct val="100000"/>
              </a:lnSpc>
              <a:spcBef>
                <a:spcPts val="0"/>
              </a:spcBef>
              <a:spcAft>
                <a:spcPts val="0"/>
              </a:spcAft>
              <a:buClr>
                <a:srgbClr val="FFFFFF"/>
              </a:buClr>
              <a:buSzPts val="2600"/>
              <a:buNone/>
              <a:defRPr sz="2600">
                <a:solidFill>
                  <a:srgbClr val="FFFFFF"/>
                </a:solidFill>
              </a:defRPr>
            </a:lvl3pPr>
            <a:lvl4pPr lvl="3" algn="l">
              <a:lnSpc>
                <a:spcPct val="100000"/>
              </a:lnSpc>
              <a:spcBef>
                <a:spcPts val="0"/>
              </a:spcBef>
              <a:spcAft>
                <a:spcPts val="0"/>
              </a:spcAft>
              <a:buClr>
                <a:srgbClr val="FFFFFF"/>
              </a:buClr>
              <a:buSzPts val="2600"/>
              <a:buNone/>
              <a:defRPr sz="2600">
                <a:solidFill>
                  <a:srgbClr val="FFFFFF"/>
                </a:solidFill>
              </a:defRPr>
            </a:lvl4pPr>
            <a:lvl5pPr lvl="4" algn="l">
              <a:lnSpc>
                <a:spcPct val="100000"/>
              </a:lnSpc>
              <a:spcBef>
                <a:spcPts val="0"/>
              </a:spcBef>
              <a:spcAft>
                <a:spcPts val="0"/>
              </a:spcAft>
              <a:buClr>
                <a:srgbClr val="FFFFFF"/>
              </a:buClr>
              <a:buSzPts val="2600"/>
              <a:buNone/>
              <a:defRPr sz="2600">
                <a:solidFill>
                  <a:srgbClr val="FFFFFF"/>
                </a:solidFill>
              </a:defRPr>
            </a:lvl5pPr>
            <a:lvl6pPr lvl="5" algn="l">
              <a:lnSpc>
                <a:spcPct val="100000"/>
              </a:lnSpc>
              <a:spcBef>
                <a:spcPts val="0"/>
              </a:spcBef>
              <a:spcAft>
                <a:spcPts val="0"/>
              </a:spcAft>
              <a:buClr>
                <a:srgbClr val="FFFFFF"/>
              </a:buClr>
              <a:buSzPts val="2600"/>
              <a:buNone/>
              <a:defRPr sz="2600">
                <a:solidFill>
                  <a:srgbClr val="FFFFFF"/>
                </a:solidFill>
              </a:defRPr>
            </a:lvl6pPr>
            <a:lvl7pPr lvl="6" algn="l">
              <a:lnSpc>
                <a:spcPct val="100000"/>
              </a:lnSpc>
              <a:spcBef>
                <a:spcPts val="0"/>
              </a:spcBef>
              <a:spcAft>
                <a:spcPts val="0"/>
              </a:spcAft>
              <a:buClr>
                <a:srgbClr val="FFFFFF"/>
              </a:buClr>
              <a:buSzPts val="2600"/>
              <a:buNone/>
              <a:defRPr sz="2600">
                <a:solidFill>
                  <a:srgbClr val="FFFFFF"/>
                </a:solidFill>
              </a:defRPr>
            </a:lvl7pPr>
            <a:lvl8pPr lvl="7" algn="l">
              <a:lnSpc>
                <a:spcPct val="100000"/>
              </a:lnSpc>
              <a:spcBef>
                <a:spcPts val="0"/>
              </a:spcBef>
              <a:spcAft>
                <a:spcPts val="0"/>
              </a:spcAft>
              <a:buClr>
                <a:srgbClr val="FFFFFF"/>
              </a:buClr>
              <a:buSzPts val="2600"/>
              <a:buNone/>
              <a:defRPr sz="2600">
                <a:solidFill>
                  <a:srgbClr val="FFFFFF"/>
                </a:solidFill>
              </a:defRPr>
            </a:lvl8pPr>
            <a:lvl9pPr lvl="8" algn="l">
              <a:lnSpc>
                <a:spcPct val="100000"/>
              </a:lnSpc>
              <a:spcBef>
                <a:spcPts val="0"/>
              </a:spcBef>
              <a:spcAft>
                <a:spcPts val="0"/>
              </a:spcAft>
              <a:buClr>
                <a:srgbClr val="FFFFFF"/>
              </a:buClr>
              <a:buSzPts val="2600"/>
              <a:buNone/>
              <a:defRPr sz="2600">
                <a:solidFill>
                  <a:srgbClr val="FFFFFF"/>
                </a:solidFill>
              </a:defRPr>
            </a:lvl9pPr>
          </a:lstStyle>
          <a:p/>
        </p:txBody>
      </p:sp>
      <p:sp>
        <p:nvSpPr>
          <p:cNvPr id="140" name="Google Shape;140;p2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41" name="Google Shape;141;p2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US" sz="600" u="none" cap="none" strike="noStrike">
                <a:solidFill>
                  <a:srgbClr val="FFFFFF"/>
                </a:solidFill>
                <a:latin typeface="Raleway"/>
                <a:ea typeface="Raleway"/>
                <a:cs typeface="Raleway"/>
                <a:sym typeface="Raleway"/>
              </a:rPr>
              <a:t>Confidential</a:t>
            </a:r>
            <a:endParaRPr b="1" i="0" sz="600" u="none" cap="none" strike="noStrike">
              <a:solidFill>
                <a:srgbClr val="FFFFFF"/>
              </a:solidFill>
              <a:latin typeface="Raleway"/>
              <a:ea typeface="Raleway"/>
              <a:cs typeface="Raleway"/>
              <a:sym typeface="Raleway"/>
            </a:endParaRPr>
          </a:p>
        </p:txBody>
      </p:sp>
      <p:sp>
        <p:nvSpPr>
          <p:cNvPr id="142" name="Google Shape;142;p2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US" sz="600" u="none" cap="none" strike="noStrike">
                <a:solidFill>
                  <a:srgbClr val="FFFFFF"/>
                </a:solidFill>
                <a:latin typeface="Raleway"/>
                <a:ea typeface="Raleway"/>
                <a:cs typeface="Raleway"/>
                <a:sym typeface="Raleway"/>
              </a:rPr>
              <a:t>Customized for </a:t>
            </a:r>
            <a:r>
              <a:rPr b="1" i="0" lang="en-US" sz="600" u="none" cap="none" strike="noStrike">
                <a:solidFill>
                  <a:srgbClr val="FFFFFF"/>
                </a:solidFill>
                <a:latin typeface="Raleway"/>
                <a:ea typeface="Raleway"/>
                <a:cs typeface="Raleway"/>
                <a:sym typeface="Raleway"/>
              </a:rPr>
              <a:t>Lorem Ipsum LLC</a:t>
            </a:r>
            <a:endParaRPr b="0" i="0" sz="600" u="none" cap="none" strike="noStrike">
              <a:solidFill>
                <a:srgbClr val="FFFFFF"/>
              </a:solidFill>
              <a:latin typeface="Raleway"/>
              <a:ea typeface="Raleway"/>
              <a:cs typeface="Raleway"/>
              <a:sym typeface="Raleway"/>
            </a:endParaRPr>
          </a:p>
        </p:txBody>
      </p:sp>
      <p:sp>
        <p:nvSpPr>
          <p:cNvPr id="143" name="Google Shape;143;p2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600"/>
              <a:buFont typeface="Arial"/>
              <a:buNone/>
            </a:pPr>
            <a:r>
              <a:rPr b="0" i="0" lang="en-US" sz="600" u="none" cap="none" strike="noStrike">
                <a:solidFill>
                  <a:srgbClr val="FFFFFF"/>
                </a:solidFill>
                <a:latin typeface="Raleway"/>
                <a:ea typeface="Raleway"/>
                <a:cs typeface="Raleway"/>
                <a:sym typeface="Raleway"/>
              </a:rPr>
              <a:t>Version 1.0</a:t>
            </a:r>
            <a:endParaRPr b="1" i="0" sz="600" u="none" cap="none" strike="noStrike">
              <a:solidFill>
                <a:srgbClr val="FFFFFF"/>
              </a:solidFill>
              <a:latin typeface="Raleway"/>
              <a:ea typeface="Raleway"/>
              <a:cs typeface="Raleway"/>
              <a:sym typeface="Raleway"/>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44" name="Shape 144"/>
        <p:cNvGrpSpPr/>
        <p:nvPr/>
      </p:nvGrpSpPr>
      <p:grpSpPr>
        <a:xfrm>
          <a:off x="0" y="0"/>
          <a:ext cx="0" cy="0"/>
          <a:chOff x="0" y="0"/>
          <a:chExt cx="0" cy="0"/>
        </a:xfrm>
      </p:grpSpPr>
      <p:grpSp>
        <p:nvGrpSpPr>
          <p:cNvPr id="145" name="Google Shape;145;p27"/>
          <p:cNvGrpSpPr/>
          <p:nvPr/>
        </p:nvGrpSpPr>
        <p:grpSpPr>
          <a:xfrm>
            <a:off x="830392" y="1191256"/>
            <a:ext cx="745763" cy="45826"/>
            <a:chOff x="4580561" y="2589004"/>
            <a:chExt cx="1064464" cy="25200"/>
          </a:xfrm>
        </p:grpSpPr>
        <p:sp>
          <p:nvSpPr>
            <p:cNvPr id="146" name="Google Shape;146;p2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2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8" name="Google Shape;148;p27"/>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49" name="Google Shape;149;p2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50" name="Google Shape;150;p27"/>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1" name="Google Shape;151;p27"/>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152" name="Google Shape;152;p27"/>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153" name="Google Shape;153;p27"/>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1" name="Shape 21"/>
        <p:cNvGrpSpPr/>
        <p:nvPr/>
      </p:nvGrpSpPr>
      <p:grpSpPr>
        <a:xfrm>
          <a:off x="0" y="0"/>
          <a:ext cx="0" cy="0"/>
          <a:chOff x="0" y="0"/>
          <a:chExt cx="0" cy="0"/>
        </a:xfrm>
      </p:grpSpPr>
      <p:sp>
        <p:nvSpPr>
          <p:cNvPr id="22" name="Google Shape;22;p1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3" name="Google Shape;23;p15"/>
          <p:cNvGrpSpPr/>
          <p:nvPr/>
        </p:nvGrpSpPr>
        <p:grpSpPr>
          <a:xfrm>
            <a:off x="830392" y="1191256"/>
            <a:ext cx="745763" cy="45826"/>
            <a:chOff x="4580561" y="2589004"/>
            <a:chExt cx="1064464" cy="25200"/>
          </a:xfrm>
        </p:grpSpPr>
        <p:sp>
          <p:nvSpPr>
            <p:cNvPr id="24" name="Google Shape;24;p1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1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 name="Google Shape;26;p15"/>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27" name="Google Shape;27;p15"/>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8" name="Google Shape;28;p1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29" name="Google Shape;29;p15"/>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 name="Google Shape;30;p15"/>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31" name="Google Shape;31;p15"/>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32" name="Google Shape;32;p15"/>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3" name="Shape 33"/>
        <p:cNvGrpSpPr/>
        <p:nvPr/>
      </p:nvGrpSpPr>
      <p:grpSpPr>
        <a:xfrm>
          <a:off x="0" y="0"/>
          <a:ext cx="0" cy="0"/>
          <a:chOff x="0" y="0"/>
          <a:chExt cx="0" cy="0"/>
        </a:xfrm>
      </p:grpSpPr>
      <p:sp>
        <p:nvSpPr>
          <p:cNvPr id="34" name="Google Shape;34;p16"/>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35" name="Google Shape;35;p1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36" name="Google Shape;36;p16"/>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7" name="Google Shape;37;p16"/>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38" name="Google Shape;38;p16"/>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39" name="Google Shape;39;p16"/>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40" name="Shape 40"/>
        <p:cNvGrpSpPr/>
        <p:nvPr/>
      </p:nvGrpSpPr>
      <p:grpSpPr>
        <a:xfrm>
          <a:off x="0" y="0"/>
          <a:ext cx="0" cy="0"/>
          <a:chOff x="0" y="0"/>
          <a:chExt cx="0" cy="0"/>
        </a:xfrm>
      </p:grpSpPr>
      <p:pic>
        <p:nvPicPr>
          <p:cNvPr descr="shutterstock_429987889_edited.jpg" id="41" name="Google Shape;41;p17"/>
          <p:cNvPicPr preferRelativeResize="0"/>
          <p:nvPr/>
        </p:nvPicPr>
        <p:blipFill rotWithShape="1">
          <a:blip r:embed="rId2">
            <a:alphaModFix/>
          </a:blip>
          <a:srcRect b="23590" l="0" r="0" t="21799"/>
          <a:stretch/>
        </p:blipFill>
        <p:spPr>
          <a:xfrm>
            <a:off x="0" y="487825"/>
            <a:ext cx="9144000" cy="4655676"/>
          </a:xfrm>
          <a:prstGeom prst="rect">
            <a:avLst/>
          </a:prstGeom>
          <a:noFill/>
          <a:ln>
            <a:noFill/>
          </a:ln>
        </p:spPr>
      </p:pic>
      <p:sp>
        <p:nvSpPr>
          <p:cNvPr id="42" name="Google Shape;42;p17"/>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3" name="Google Shape;43;p17"/>
          <p:cNvGrpSpPr/>
          <p:nvPr/>
        </p:nvGrpSpPr>
        <p:grpSpPr>
          <a:xfrm>
            <a:off x="830392" y="1191256"/>
            <a:ext cx="745763" cy="45826"/>
            <a:chOff x="4580561" y="2589004"/>
            <a:chExt cx="1064464" cy="25200"/>
          </a:xfrm>
        </p:grpSpPr>
        <p:sp>
          <p:nvSpPr>
            <p:cNvPr id="44" name="Google Shape;4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6" name="Google Shape;46;p17"/>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47" name="Google Shape;47;p17"/>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48" name="Google Shape;48;p1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49" name="Google Shape;49;p17"/>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0" name="Google Shape;50;p17"/>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51" name="Google Shape;51;p17"/>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52" name="Google Shape;52;p17"/>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3" name="Shape 53"/>
        <p:cNvGrpSpPr/>
        <p:nvPr/>
      </p:nvGrpSpPr>
      <p:grpSpPr>
        <a:xfrm>
          <a:off x="0" y="0"/>
          <a:ext cx="0" cy="0"/>
          <a:chOff x="0" y="0"/>
          <a:chExt cx="0" cy="0"/>
        </a:xfrm>
      </p:grpSpPr>
      <p:grpSp>
        <p:nvGrpSpPr>
          <p:cNvPr id="54" name="Google Shape;54;p18"/>
          <p:cNvGrpSpPr/>
          <p:nvPr/>
        </p:nvGrpSpPr>
        <p:grpSpPr>
          <a:xfrm>
            <a:off x="830392" y="1191256"/>
            <a:ext cx="745763" cy="45826"/>
            <a:chOff x="4580561" y="2589004"/>
            <a:chExt cx="1064464" cy="25200"/>
          </a:xfrm>
        </p:grpSpPr>
        <p:sp>
          <p:nvSpPr>
            <p:cNvPr id="55" name="Google Shape;55;p1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1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7" name="Google Shape;57;p18"/>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58" name="Google Shape;58;p1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59" name="Google Shape;59;p18"/>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0" name="Google Shape;60;p18"/>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61" name="Google Shape;61;p18"/>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62" name="Google Shape;62;p18"/>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63" name="Shape 63"/>
        <p:cNvGrpSpPr/>
        <p:nvPr/>
      </p:nvGrpSpPr>
      <p:grpSpPr>
        <a:xfrm>
          <a:off x="0" y="0"/>
          <a:ext cx="0" cy="0"/>
          <a:chOff x="0" y="0"/>
          <a:chExt cx="0" cy="0"/>
        </a:xfrm>
      </p:grpSpPr>
      <p:sp>
        <p:nvSpPr>
          <p:cNvPr id="64" name="Google Shape;64;p1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1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66" name="Google Shape;66;p19"/>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7" name="Google Shape;67;p19"/>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68" name="Google Shape;68;p19"/>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69" name="Google Shape;69;p19"/>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
        <p:nvSpPr>
          <p:cNvPr id="70" name="Google Shape;70;p19"/>
          <p:cNvSpPr txBox="1"/>
          <p:nvPr>
            <p:ph idx="1" type="body"/>
          </p:nvPr>
        </p:nvSpPr>
        <p:spPr>
          <a:xfrm>
            <a:off x="729450" y="1068650"/>
            <a:ext cx="7688700" cy="1034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71" name="Shape 71"/>
        <p:cNvGrpSpPr/>
        <p:nvPr/>
      </p:nvGrpSpPr>
      <p:grpSpPr>
        <a:xfrm>
          <a:off x="0" y="0"/>
          <a:ext cx="0" cy="0"/>
          <a:chOff x="0" y="0"/>
          <a:chExt cx="0" cy="0"/>
        </a:xfrm>
      </p:grpSpPr>
      <p:pic>
        <p:nvPicPr>
          <p:cNvPr descr="shutterstock_31891705.jpg" id="72" name="Google Shape;72;p20"/>
          <p:cNvPicPr preferRelativeResize="0"/>
          <p:nvPr/>
        </p:nvPicPr>
        <p:blipFill rotWithShape="1">
          <a:blip r:embed="rId2">
            <a:alphaModFix/>
          </a:blip>
          <a:srcRect b="11970" l="0" r="0" t="11971"/>
          <a:stretch/>
        </p:blipFill>
        <p:spPr>
          <a:xfrm>
            <a:off x="0" y="487825"/>
            <a:ext cx="9143999" cy="4655673"/>
          </a:xfrm>
          <a:prstGeom prst="rect">
            <a:avLst/>
          </a:prstGeom>
          <a:noFill/>
          <a:ln>
            <a:noFill/>
          </a:ln>
        </p:spPr>
      </p:pic>
      <p:sp>
        <p:nvSpPr>
          <p:cNvPr id="73" name="Google Shape;73;p2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2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75" name="Google Shape;75;p20"/>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6" name="Google Shape;76;p20"/>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77" name="Google Shape;77;p20"/>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78" name="Google Shape;78;p20"/>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
        <p:nvSpPr>
          <p:cNvPr id="79" name="Google Shape;79;p20"/>
          <p:cNvSpPr txBox="1"/>
          <p:nvPr>
            <p:ph type="title"/>
          </p:nvPr>
        </p:nvSpPr>
        <p:spPr>
          <a:xfrm>
            <a:off x="729450" y="2056375"/>
            <a:ext cx="58875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0" name="Shape 80"/>
        <p:cNvGrpSpPr/>
        <p:nvPr/>
      </p:nvGrpSpPr>
      <p:grpSpPr>
        <a:xfrm>
          <a:off x="0" y="0"/>
          <a:ext cx="0" cy="0"/>
          <a:chOff x="0" y="0"/>
          <a:chExt cx="0" cy="0"/>
        </a:xfrm>
      </p:grpSpPr>
      <p:sp>
        <p:nvSpPr>
          <p:cNvPr id="81" name="Google Shape;81;p21"/>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2" name="Google Shape;82;p21"/>
          <p:cNvGrpSpPr/>
          <p:nvPr/>
        </p:nvGrpSpPr>
        <p:grpSpPr>
          <a:xfrm>
            <a:off x="830392" y="1191256"/>
            <a:ext cx="745763" cy="45826"/>
            <a:chOff x="4580561" y="2589004"/>
            <a:chExt cx="1064464" cy="25200"/>
          </a:xfrm>
        </p:grpSpPr>
        <p:sp>
          <p:nvSpPr>
            <p:cNvPr id="83" name="Google Shape;83;p2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2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5" name="Google Shape;85;p21"/>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86" name="Google Shape;86;p21"/>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87" name="Google Shape;87;p21"/>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88" name="Google Shape;88;p2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89" name="Google Shape;89;p21"/>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0" name="Google Shape;90;p21"/>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91" name="Google Shape;91;p21"/>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92" name="Google Shape;92;p21"/>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3" name="Shape 93"/>
        <p:cNvGrpSpPr/>
        <p:nvPr/>
      </p:nvGrpSpPr>
      <p:grpSpPr>
        <a:xfrm>
          <a:off x="0" y="0"/>
          <a:ext cx="0" cy="0"/>
          <a:chOff x="0" y="0"/>
          <a:chExt cx="0" cy="0"/>
        </a:xfrm>
      </p:grpSpPr>
      <p:sp>
        <p:nvSpPr>
          <p:cNvPr id="94" name="Google Shape;94;p2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5" name="Google Shape;95;p22"/>
          <p:cNvGrpSpPr/>
          <p:nvPr/>
        </p:nvGrpSpPr>
        <p:grpSpPr>
          <a:xfrm>
            <a:off x="830392" y="1191256"/>
            <a:ext cx="745763" cy="45826"/>
            <a:chOff x="4580561" y="2589004"/>
            <a:chExt cx="1064464" cy="25200"/>
          </a:xfrm>
        </p:grpSpPr>
        <p:sp>
          <p:nvSpPr>
            <p:cNvPr id="96" name="Google Shape;96;p2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2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8" name="Google Shape;98;p22"/>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99" name="Google Shape;99;p2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00" name="Google Shape;100;p22"/>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01" name="Google Shape;101;p22"/>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02" name="Google Shape;102;p22"/>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03" name="Google Shape;103;p22"/>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7" name="Google Shape;7;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1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
          <p:cNvSpPr txBox="1"/>
          <p:nvPr>
            <p:ph type="ctrTitle"/>
          </p:nvPr>
        </p:nvSpPr>
        <p:spPr>
          <a:xfrm>
            <a:off x="1913875" y="1584450"/>
            <a:ext cx="6365100" cy="987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US" sz="4800">
                <a:solidFill>
                  <a:srgbClr val="000000"/>
                </a:solidFill>
              </a:rPr>
              <a:t>Sociology  </a:t>
            </a:r>
            <a:r>
              <a:rPr lang="en-US" sz="2000">
                <a:solidFill>
                  <a:srgbClr val="000000"/>
                </a:solidFill>
              </a:rPr>
              <a:t>Course Code (SS 2005)</a:t>
            </a:r>
            <a:endParaRPr sz="1400"/>
          </a:p>
        </p:txBody>
      </p:sp>
      <p:sp>
        <p:nvSpPr>
          <p:cNvPr id="159" name="Google Shape;159;p1"/>
          <p:cNvSpPr txBox="1"/>
          <p:nvPr>
            <p:ph idx="1" type="subTitle"/>
          </p:nvPr>
        </p:nvSpPr>
        <p:spPr>
          <a:xfrm>
            <a:off x="1957888" y="2571747"/>
            <a:ext cx="4890900" cy="541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600"/>
              <a:buNone/>
            </a:pPr>
            <a:r>
              <a:rPr b="1" lang="en-US" sz="1400"/>
              <a:t>Muhammad Zeeshan</a:t>
            </a:r>
            <a:endParaRPr b="1"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10"/>
          <p:cNvSpPr txBox="1"/>
          <p:nvPr>
            <p:ph type="title"/>
          </p:nvPr>
        </p:nvSpPr>
        <p:spPr>
          <a:xfrm>
            <a:off x="382773" y="578911"/>
            <a:ext cx="8208334" cy="561521"/>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n-US"/>
              <a:t>ERVING GOFFMAN’S: DRAMATURGICAL ANALYSIS</a:t>
            </a:r>
            <a:endParaRPr/>
          </a:p>
        </p:txBody>
      </p:sp>
      <p:sp>
        <p:nvSpPr>
          <p:cNvPr id="215" name="Google Shape;215;p10"/>
          <p:cNvSpPr/>
          <p:nvPr/>
        </p:nvSpPr>
        <p:spPr>
          <a:xfrm>
            <a:off x="382773" y="1340016"/>
            <a:ext cx="8381082" cy="3554819"/>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000000"/>
              </a:buClr>
              <a:buSzPts val="1500"/>
              <a:buFont typeface="Noto Sans Symbols"/>
              <a:buChar char="▪"/>
            </a:pPr>
            <a:r>
              <a:rPr b="0" i="0" lang="en-US" sz="1500" u="none" cap="none" strike="noStrike">
                <a:solidFill>
                  <a:srgbClr val="000000"/>
                </a:solidFill>
                <a:latin typeface="Lato"/>
                <a:ea typeface="Lato"/>
                <a:cs typeface="Lato"/>
                <a:sym typeface="Lato"/>
              </a:rPr>
              <a:t>Erving Goffman (1922–1982) was another sociologist who analyzed social interaction, explaining that people live their lives much like actors performing on a stage. </a:t>
            </a:r>
            <a:endParaRPr b="0" i="0" sz="1500" u="none" cap="none" strike="noStrike">
              <a:solidFill>
                <a:srgbClr val="000000"/>
              </a:solidFill>
              <a:latin typeface="Lato"/>
              <a:ea typeface="Lato"/>
              <a:cs typeface="Lato"/>
              <a:sym typeface="Lato"/>
            </a:endParaRPr>
          </a:p>
          <a:p>
            <a:pPr indent="-190500" lvl="0" marL="285750" marR="0" rtl="0" algn="l">
              <a:lnSpc>
                <a:spcPct val="100000"/>
              </a:lnSpc>
              <a:spcBef>
                <a:spcPts val="0"/>
              </a:spcBef>
              <a:spcAft>
                <a:spcPts val="0"/>
              </a:spcAft>
              <a:buClr>
                <a:srgbClr val="000000"/>
              </a:buClr>
              <a:buSzPts val="1500"/>
              <a:buFont typeface="Noto Sans Symbols"/>
              <a:buNone/>
            </a:pPr>
            <a:r>
              <a:t/>
            </a:r>
            <a:endParaRPr b="0" i="0" sz="1500" u="none" cap="none" strike="noStrike">
              <a:solidFill>
                <a:srgbClr val="000000"/>
              </a:solidFill>
              <a:latin typeface="Lato"/>
              <a:ea typeface="Lato"/>
              <a:cs typeface="Lato"/>
              <a:sym typeface="Lato"/>
            </a:endParaRPr>
          </a:p>
          <a:p>
            <a:pPr indent="-285750" lvl="0" marL="285750" marR="0" rtl="0" algn="l">
              <a:lnSpc>
                <a:spcPct val="100000"/>
              </a:lnSpc>
              <a:spcBef>
                <a:spcPts val="0"/>
              </a:spcBef>
              <a:spcAft>
                <a:spcPts val="0"/>
              </a:spcAft>
              <a:buClr>
                <a:srgbClr val="000000"/>
              </a:buClr>
              <a:buSzPts val="1500"/>
              <a:buFont typeface="Noto Sans Symbols"/>
              <a:buChar char="▪"/>
            </a:pPr>
            <a:r>
              <a:rPr b="0" i="0" lang="en-US" sz="1500" u="none" cap="none" strike="noStrike">
                <a:solidFill>
                  <a:srgbClr val="000000"/>
                </a:solidFill>
                <a:latin typeface="Lato"/>
                <a:ea typeface="Lato"/>
                <a:cs typeface="Lato"/>
                <a:sym typeface="Lato"/>
              </a:rPr>
              <a:t>If we imagine ourselves as directors observing what goes on in the theater of everyday life, we are doing what Goffman called dramaturgical analysis, the study of social interaction in terms of theatrical performance.</a:t>
            </a:r>
            <a:endParaRPr/>
          </a:p>
          <a:p>
            <a:pPr indent="-190500" lvl="0" marL="285750" marR="0" rtl="0" algn="l">
              <a:lnSpc>
                <a:spcPct val="100000"/>
              </a:lnSpc>
              <a:spcBef>
                <a:spcPts val="0"/>
              </a:spcBef>
              <a:spcAft>
                <a:spcPts val="0"/>
              </a:spcAft>
              <a:buClr>
                <a:srgbClr val="000000"/>
              </a:buClr>
              <a:buSzPts val="1500"/>
              <a:buFont typeface="Noto Sans Symbols"/>
              <a:buNone/>
            </a:pPr>
            <a:r>
              <a:t/>
            </a:r>
            <a:endParaRPr b="0" i="0" sz="1500" u="none" cap="none" strike="noStrike">
              <a:solidFill>
                <a:srgbClr val="000000"/>
              </a:solidFill>
              <a:latin typeface="Lato"/>
              <a:ea typeface="Lato"/>
              <a:cs typeface="Lato"/>
              <a:sym typeface="Lato"/>
            </a:endParaRPr>
          </a:p>
          <a:p>
            <a:pPr indent="-285750" lvl="0" marL="285750" marR="0" rtl="0" algn="l">
              <a:lnSpc>
                <a:spcPct val="100000"/>
              </a:lnSpc>
              <a:spcBef>
                <a:spcPts val="0"/>
              </a:spcBef>
              <a:spcAft>
                <a:spcPts val="0"/>
              </a:spcAft>
              <a:buClr>
                <a:srgbClr val="000000"/>
              </a:buClr>
              <a:buSzPts val="1500"/>
              <a:buFont typeface="Noto Sans Symbols"/>
              <a:buChar char="▪"/>
            </a:pPr>
            <a:r>
              <a:rPr b="1" i="0" lang="en-US" sz="1500" u="sng" cap="none" strike="noStrike">
                <a:solidFill>
                  <a:srgbClr val="000000"/>
                </a:solidFill>
                <a:latin typeface="Lato"/>
                <a:ea typeface="Lato"/>
                <a:cs typeface="Lato"/>
                <a:sym typeface="Lato"/>
              </a:rPr>
              <a:t>Dramaturgical analysis </a:t>
            </a:r>
            <a:r>
              <a:rPr b="0" i="0" lang="en-US" sz="1500" u="none" cap="none" strike="noStrike">
                <a:solidFill>
                  <a:srgbClr val="000000"/>
                </a:solidFill>
                <a:latin typeface="Lato"/>
                <a:ea typeface="Lato"/>
                <a:cs typeface="Lato"/>
                <a:sym typeface="Lato"/>
              </a:rPr>
              <a:t>offers a fresh look at the concepts of status and role. </a:t>
            </a:r>
            <a:endParaRPr b="0" i="0" sz="1500" u="none" cap="none" strike="noStrike">
              <a:solidFill>
                <a:srgbClr val="000000"/>
              </a:solidFill>
              <a:latin typeface="Lato"/>
              <a:ea typeface="Lato"/>
              <a:cs typeface="Lato"/>
              <a:sym typeface="Lato"/>
            </a:endParaRPr>
          </a:p>
          <a:p>
            <a:pPr indent="-190500" lvl="0" marL="285750" marR="0" rtl="0" algn="l">
              <a:lnSpc>
                <a:spcPct val="100000"/>
              </a:lnSpc>
              <a:spcBef>
                <a:spcPts val="0"/>
              </a:spcBef>
              <a:spcAft>
                <a:spcPts val="0"/>
              </a:spcAft>
              <a:buClr>
                <a:srgbClr val="000000"/>
              </a:buClr>
              <a:buSzPts val="1500"/>
              <a:buFont typeface="Noto Sans Symbols"/>
              <a:buNone/>
            </a:pPr>
            <a:r>
              <a:t/>
            </a:r>
            <a:endParaRPr b="0" i="0" sz="1500" u="none" cap="none" strike="noStrike">
              <a:solidFill>
                <a:srgbClr val="000000"/>
              </a:solidFill>
              <a:latin typeface="Lato"/>
              <a:ea typeface="Lato"/>
              <a:cs typeface="Lato"/>
              <a:sym typeface="Lato"/>
            </a:endParaRPr>
          </a:p>
          <a:p>
            <a:pPr indent="-285750" lvl="0" marL="285750" marR="0" rtl="0" algn="l">
              <a:lnSpc>
                <a:spcPct val="100000"/>
              </a:lnSpc>
              <a:spcBef>
                <a:spcPts val="0"/>
              </a:spcBef>
              <a:spcAft>
                <a:spcPts val="0"/>
              </a:spcAft>
              <a:buClr>
                <a:srgbClr val="000000"/>
              </a:buClr>
              <a:buSzPts val="1500"/>
              <a:buFont typeface="Noto Sans Symbols"/>
              <a:buChar char="▪"/>
            </a:pPr>
            <a:r>
              <a:rPr b="0" i="0" lang="en-US" sz="1500" u="none" cap="none" strike="noStrike">
                <a:solidFill>
                  <a:srgbClr val="000000"/>
                </a:solidFill>
                <a:latin typeface="Lato"/>
                <a:ea typeface="Lato"/>
                <a:cs typeface="Lato"/>
                <a:sym typeface="Lato"/>
              </a:rPr>
              <a:t>A status is like a part in a play, and a role serves as a script, supplying dialogue and action for the characters. Goffman described each individual’s “performance” as the presentation of self, a person’s efforts to create specific impressions in the minds of others. </a:t>
            </a:r>
            <a:endParaRPr b="0" i="0" sz="1500" u="none" cap="none" strike="noStrike">
              <a:solidFill>
                <a:srgbClr val="000000"/>
              </a:solidFill>
              <a:latin typeface="Lato"/>
              <a:ea typeface="Lato"/>
              <a:cs typeface="Lato"/>
              <a:sym typeface="Lato"/>
            </a:endParaRPr>
          </a:p>
          <a:p>
            <a:pPr indent="-190500" lvl="0" marL="285750" marR="0" rtl="0" algn="l">
              <a:lnSpc>
                <a:spcPct val="100000"/>
              </a:lnSpc>
              <a:spcBef>
                <a:spcPts val="0"/>
              </a:spcBef>
              <a:spcAft>
                <a:spcPts val="0"/>
              </a:spcAft>
              <a:buClr>
                <a:srgbClr val="000000"/>
              </a:buClr>
              <a:buSzPts val="1500"/>
              <a:buFont typeface="Noto Sans Symbols"/>
              <a:buNone/>
            </a:pPr>
            <a:r>
              <a:t/>
            </a:r>
            <a:endParaRPr b="0" i="0" sz="1500" u="none" cap="none" strike="noStrike">
              <a:solidFill>
                <a:srgbClr val="000000"/>
              </a:solidFill>
              <a:latin typeface="Lato"/>
              <a:ea typeface="Lato"/>
              <a:cs typeface="Lato"/>
              <a:sym typeface="Lato"/>
            </a:endParaRPr>
          </a:p>
          <a:p>
            <a:pPr indent="-285750" lvl="0" marL="285750" marR="0" rtl="0" algn="l">
              <a:lnSpc>
                <a:spcPct val="100000"/>
              </a:lnSpc>
              <a:spcBef>
                <a:spcPts val="0"/>
              </a:spcBef>
              <a:spcAft>
                <a:spcPts val="0"/>
              </a:spcAft>
              <a:buClr>
                <a:srgbClr val="000000"/>
              </a:buClr>
              <a:buSzPts val="1500"/>
              <a:buFont typeface="Noto Sans Symbols"/>
              <a:buChar char="▪"/>
            </a:pPr>
            <a:r>
              <a:rPr b="0" i="0" lang="en-US" sz="1500" u="none" cap="none" strike="noStrike">
                <a:solidFill>
                  <a:srgbClr val="000000"/>
                </a:solidFill>
                <a:latin typeface="Lato"/>
                <a:ea typeface="Lato"/>
                <a:cs typeface="Lato"/>
                <a:sym typeface="Lato"/>
              </a:rPr>
              <a:t>This process, sometimes called impression management, begins with the idea of personal performance (Goffman, 1959, 1967).</a:t>
            </a:r>
            <a:endParaRPr b="0" i="0" sz="1500" u="none" cap="none" strike="noStrike">
              <a:solidFill>
                <a:srgbClr val="000000"/>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11"/>
          <p:cNvSpPr txBox="1"/>
          <p:nvPr>
            <p:ph type="title"/>
          </p:nvPr>
        </p:nvSpPr>
        <p:spPr>
          <a:xfrm>
            <a:off x="277402" y="503435"/>
            <a:ext cx="8455632" cy="565078"/>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US" sz="2400"/>
              <a:t>Non-Verbal Communication, Demeanor, Personal Space</a:t>
            </a:r>
            <a:endParaRPr sz="2400"/>
          </a:p>
        </p:txBody>
      </p:sp>
      <p:sp>
        <p:nvSpPr>
          <p:cNvPr id="221" name="Google Shape;221;p11"/>
          <p:cNvSpPr/>
          <p:nvPr/>
        </p:nvSpPr>
        <p:spPr>
          <a:xfrm>
            <a:off x="421240" y="1447739"/>
            <a:ext cx="8198778" cy="3093154"/>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000000"/>
              </a:buClr>
              <a:buSzPts val="1500"/>
              <a:buFont typeface="Arial"/>
              <a:buChar char="•"/>
            </a:pPr>
            <a:r>
              <a:rPr b="1" i="0" lang="en-US" sz="1500" u="sng" cap="none" strike="noStrike">
                <a:solidFill>
                  <a:schemeClr val="dk2"/>
                </a:solidFill>
                <a:latin typeface="Lato"/>
                <a:ea typeface="Lato"/>
                <a:cs typeface="Lato"/>
                <a:sym typeface="Lato"/>
              </a:rPr>
              <a:t>Nonverbal communication</a:t>
            </a:r>
            <a:r>
              <a:rPr b="0" i="0" lang="en-US" sz="1500" u="none" cap="none" strike="noStrike">
                <a:solidFill>
                  <a:schemeClr val="dk2"/>
                </a:solidFill>
                <a:latin typeface="Lato"/>
                <a:ea typeface="Lato"/>
                <a:cs typeface="Lato"/>
                <a:sym typeface="Lato"/>
              </a:rPr>
              <a:t>, communication using body movements, gestures, and facial expressions rather than speech. People use many parts of the body to convey information through body language. </a:t>
            </a:r>
            <a:endParaRPr b="0" i="0" sz="1500" u="none" cap="none" strike="noStrike">
              <a:solidFill>
                <a:schemeClr val="dk2"/>
              </a:solidFill>
              <a:latin typeface="Lato"/>
              <a:ea typeface="Lato"/>
              <a:cs typeface="Lato"/>
              <a:sym typeface="Lato"/>
            </a:endParaRPr>
          </a:p>
          <a:p>
            <a:pPr indent="-190500" lvl="0" marL="285750"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2"/>
              </a:solidFill>
              <a:latin typeface="Lato"/>
              <a:ea typeface="Lato"/>
              <a:cs typeface="Lato"/>
              <a:sym typeface="Lato"/>
            </a:endParaRPr>
          </a:p>
          <a:p>
            <a:pPr indent="-285750" lvl="0" marL="285750" marR="0" rtl="0" algn="l">
              <a:lnSpc>
                <a:spcPct val="100000"/>
              </a:lnSpc>
              <a:spcBef>
                <a:spcPts val="0"/>
              </a:spcBef>
              <a:spcAft>
                <a:spcPts val="0"/>
              </a:spcAft>
              <a:buClr>
                <a:srgbClr val="000000"/>
              </a:buClr>
              <a:buSzPts val="1500"/>
              <a:buFont typeface="Arial"/>
              <a:buChar char="•"/>
            </a:pPr>
            <a:r>
              <a:rPr b="1" i="1" lang="en-US" sz="1500" u="none" cap="none" strike="noStrike">
                <a:solidFill>
                  <a:schemeClr val="dk2"/>
                </a:solidFill>
                <a:latin typeface="Lato"/>
                <a:ea typeface="Lato"/>
                <a:cs typeface="Lato"/>
                <a:sym typeface="Lato"/>
              </a:rPr>
              <a:t>Facial </a:t>
            </a:r>
            <a:r>
              <a:rPr b="1" i="1" lang="en-US" sz="1500">
                <a:solidFill>
                  <a:schemeClr val="dk2"/>
                </a:solidFill>
                <a:latin typeface="Lato"/>
                <a:ea typeface="Lato"/>
                <a:cs typeface="Lato"/>
                <a:sym typeface="Lato"/>
              </a:rPr>
              <a:t>expressions</a:t>
            </a:r>
            <a:r>
              <a:rPr b="1" i="1" lang="en-US" sz="1500" u="none" cap="none" strike="noStrike">
                <a:solidFill>
                  <a:schemeClr val="dk2"/>
                </a:solidFill>
                <a:latin typeface="Lato"/>
                <a:ea typeface="Lato"/>
                <a:cs typeface="Lato"/>
                <a:sym typeface="Lato"/>
              </a:rPr>
              <a:t> </a:t>
            </a:r>
            <a:r>
              <a:rPr b="0" i="0" lang="en-US" sz="1500" u="none" cap="none" strike="noStrike">
                <a:solidFill>
                  <a:schemeClr val="dk2"/>
                </a:solidFill>
                <a:latin typeface="Lato"/>
                <a:ea typeface="Lato"/>
                <a:cs typeface="Lato"/>
                <a:sym typeface="Lato"/>
              </a:rPr>
              <a:t>are the most important type of body language.</a:t>
            </a:r>
            <a:endParaRPr/>
          </a:p>
          <a:p>
            <a:pPr indent="-190500" lvl="0" marL="285750"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2"/>
              </a:solidFill>
              <a:latin typeface="Lato"/>
              <a:ea typeface="Lato"/>
              <a:cs typeface="Lato"/>
              <a:sym typeface="Lato"/>
            </a:endParaRPr>
          </a:p>
          <a:p>
            <a:pPr indent="-285750" lvl="0" marL="285750" marR="0" rtl="0" algn="l">
              <a:lnSpc>
                <a:spcPct val="100000"/>
              </a:lnSpc>
              <a:spcBef>
                <a:spcPts val="0"/>
              </a:spcBef>
              <a:spcAft>
                <a:spcPts val="0"/>
              </a:spcAft>
              <a:buClr>
                <a:srgbClr val="000000"/>
              </a:buClr>
              <a:buSzPts val="1500"/>
              <a:buFont typeface="Arial"/>
              <a:buChar char="•"/>
            </a:pPr>
            <a:r>
              <a:rPr b="1" i="1" lang="en-US" sz="1500">
                <a:solidFill>
                  <a:schemeClr val="dk2"/>
                </a:solidFill>
                <a:latin typeface="Lato"/>
                <a:ea typeface="Lato"/>
                <a:cs typeface="Lato"/>
                <a:sym typeface="Lato"/>
              </a:rPr>
              <a:t>Demeanor</a:t>
            </a:r>
            <a:r>
              <a:rPr b="0" i="0" lang="en-US" sz="1500" u="none" cap="none" strike="noStrike">
                <a:solidFill>
                  <a:schemeClr val="dk2"/>
                </a:solidFill>
                <a:latin typeface="Lato"/>
                <a:ea typeface="Lato"/>
                <a:cs typeface="Lato"/>
                <a:sym typeface="Lato"/>
              </a:rPr>
              <a:t>—the way we act and carry ourselves—is a clue to social power. Simply put, powerful people enjoy more freedom in how they act</a:t>
            </a:r>
            <a:endParaRPr b="0" i="0" sz="1500" u="none" cap="none" strike="noStrike">
              <a:solidFill>
                <a:schemeClr val="dk2"/>
              </a:solidFill>
              <a:latin typeface="Lato"/>
              <a:ea typeface="Lato"/>
              <a:cs typeface="Lato"/>
              <a:sym typeface="Lato"/>
            </a:endParaRPr>
          </a:p>
          <a:p>
            <a:pPr indent="-190500" lvl="0" marL="285750"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2"/>
              </a:solidFill>
              <a:latin typeface="Lato"/>
              <a:ea typeface="Lato"/>
              <a:cs typeface="Lato"/>
              <a:sym typeface="Lato"/>
            </a:endParaRPr>
          </a:p>
          <a:p>
            <a:pPr indent="-285750" lvl="0" marL="285750" marR="0" rtl="0" algn="l">
              <a:lnSpc>
                <a:spcPct val="100000"/>
              </a:lnSpc>
              <a:spcBef>
                <a:spcPts val="0"/>
              </a:spcBef>
              <a:spcAft>
                <a:spcPts val="0"/>
              </a:spcAft>
              <a:buClr>
                <a:srgbClr val="000000"/>
              </a:buClr>
              <a:buSzPts val="1500"/>
              <a:buFont typeface="Arial"/>
              <a:buChar char="•"/>
            </a:pPr>
            <a:r>
              <a:rPr b="0" i="0" lang="en-US" sz="1500" u="none" cap="none" strike="noStrike">
                <a:solidFill>
                  <a:schemeClr val="dk2"/>
                </a:solidFill>
                <a:latin typeface="Lato"/>
                <a:ea typeface="Lato"/>
                <a:cs typeface="Lato"/>
                <a:sym typeface="Lato"/>
              </a:rPr>
              <a:t>For both sexes, the concept of </a:t>
            </a:r>
            <a:r>
              <a:rPr b="1" i="0" lang="en-US" sz="1500" u="sng" cap="none" strike="noStrike">
                <a:solidFill>
                  <a:schemeClr val="dk2"/>
                </a:solidFill>
                <a:latin typeface="Lato"/>
                <a:ea typeface="Lato"/>
                <a:cs typeface="Lato"/>
                <a:sym typeface="Lato"/>
              </a:rPr>
              <a:t>personal space </a:t>
            </a:r>
            <a:r>
              <a:rPr b="0" i="0" lang="en-US" sz="1500" u="none" cap="none" strike="noStrike">
                <a:solidFill>
                  <a:schemeClr val="dk2"/>
                </a:solidFill>
                <a:latin typeface="Lato"/>
                <a:ea typeface="Lato"/>
                <a:cs typeface="Lato"/>
                <a:sym typeface="Lato"/>
              </a:rPr>
              <a:t>refers to the surrounding area over which a person makes some claim to privacy</a:t>
            </a:r>
            <a:endParaRPr/>
          </a:p>
          <a:p>
            <a:pPr indent="-190500" lvl="0" marL="285750"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2"/>
              </a:solidFill>
              <a:latin typeface="Lato"/>
              <a:ea typeface="Lato"/>
              <a:cs typeface="Lato"/>
              <a:sym typeface="Lato"/>
            </a:endParaRPr>
          </a:p>
          <a:p>
            <a:pPr indent="-190500" lvl="0" marL="285750"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2"/>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12"/>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US" sz="4800">
                <a:solidFill>
                  <a:srgbClr val="000000"/>
                </a:solidFill>
              </a:rPr>
              <a:t>Q&amp;A Session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
          <p:cNvSpPr txBox="1"/>
          <p:nvPr>
            <p:ph type="title"/>
          </p:nvPr>
        </p:nvSpPr>
        <p:spPr>
          <a:xfrm>
            <a:off x="698642" y="592666"/>
            <a:ext cx="7746715" cy="508001"/>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n-US" u="sng"/>
              <a:t>SOCIAL INTERACTION AND SOCIAL ACTION</a:t>
            </a:r>
            <a:endParaRPr u="sng"/>
          </a:p>
        </p:txBody>
      </p:sp>
      <p:sp>
        <p:nvSpPr>
          <p:cNvPr id="165" name="Google Shape;165;p2"/>
          <p:cNvSpPr txBox="1"/>
          <p:nvPr>
            <p:ph idx="1" type="body"/>
          </p:nvPr>
        </p:nvSpPr>
        <p:spPr>
          <a:xfrm>
            <a:off x="462337" y="1284270"/>
            <a:ext cx="8178229" cy="3369924"/>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SzPts val="1300"/>
              <a:buFont typeface="Noto Sans Symbols"/>
              <a:buNone/>
            </a:pPr>
            <a:r>
              <a:t/>
            </a:r>
            <a:endParaRPr b="1" sz="1500" u="sng">
              <a:solidFill>
                <a:schemeClr val="dk2"/>
              </a:solidFill>
            </a:endParaRPr>
          </a:p>
          <a:p>
            <a:pPr indent="-311150" lvl="0" marL="457200" rtl="0" algn="l">
              <a:lnSpc>
                <a:spcPct val="115000"/>
              </a:lnSpc>
              <a:spcBef>
                <a:spcPts val="0"/>
              </a:spcBef>
              <a:spcAft>
                <a:spcPts val="0"/>
              </a:spcAft>
              <a:buSzPts val="1300"/>
              <a:buFont typeface="Noto Sans Symbols"/>
              <a:buChar char="▪"/>
            </a:pPr>
            <a:r>
              <a:rPr b="1" lang="en-US" sz="1500" u="sng">
                <a:solidFill>
                  <a:schemeClr val="dk2"/>
                </a:solidFill>
              </a:rPr>
              <a:t>Social Interaction</a:t>
            </a:r>
            <a:r>
              <a:rPr lang="en-US" sz="1500">
                <a:solidFill>
                  <a:schemeClr val="dk2"/>
                </a:solidFill>
              </a:rPr>
              <a:t>, the process by which people act and react in relation to others.</a:t>
            </a:r>
            <a:endParaRPr/>
          </a:p>
          <a:p>
            <a:pPr indent="-228600" lvl="0" marL="457200" rtl="0" algn="l">
              <a:lnSpc>
                <a:spcPct val="115000"/>
              </a:lnSpc>
              <a:spcBef>
                <a:spcPts val="0"/>
              </a:spcBef>
              <a:spcAft>
                <a:spcPts val="0"/>
              </a:spcAft>
              <a:buSzPts val="1300"/>
              <a:buFont typeface="Noto Sans Symbols"/>
              <a:buNone/>
            </a:pPr>
            <a:r>
              <a:t/>
            </a:r>
            <a:endParaRPr sz="1500">
              <a:solidFill>
                <a:schemeClr val="dk2"/>
              </a:solidFill>
            </a:endParaRPr>
          </a:p>
          <a:p>
            <a:pPr indent="-311150" lvl="0" marL="457200" rtl="0" algn="l">
              <a:lnSpc>
                <a:spcPct val="115000"/>
              </a:lnSpc>
              <a:spcBef>
                <a:spcPts val="0"/>
              </a:spcBef>
              <a:spcAft>
                <a:spcPts val="0"/>
              </a:spcAft>
              <a:buSzPts val="1300"/>
              <a:buFont typeface="Noto Sans Symbols"/>
              <a:buChar char="▪"/>
            </a:pPr>
            <a:r>
              <a:rPr lang="en-US" sz="1500">
                <a:solidFill>
                  <a:schemeClr val="dk2"/>
                </a:solidFill>
              </a:rPr>
              <a:t>It is the basic building block of a human society. Without social interaction there is no exchange of information and feelings among humans.</a:t>
            </a:r>
            <a:endParaRPr/>
          </a:p>
          <a:p>
            <a:pPr indent="-228600" lvl="0" marL="457200" rtl="0" algn="l">
              <a:lnSpc>
                <a:spcPct val="115000"/>
              </a:lnSpc>
              <a:spcBef>
                <a:spcPts val="0"/>
              </a:spcBef>
              <a:spcAft>
                <a:spcPts val="0"/>
              </a:spcAft>
              <a:buSzPts val="1300"/>
              <a:buFont typeface="Noto Sans Symbols"/>
              <a:buNone/>
            </a:pPr>
            <a:r>
              <a:t/>
            </a:r>
            <a:endParaRPr sz="1500">
              <a:solidFill>
                <a:schemeClr val="dk2"/>
              </a:solidFill>
            </a:endParaRPr>
          </a:p>
          <a:p>
            <a:pPr indent="-311150" lvl="0" marL="457200" rtl="0" algn="l">
              <a:lnSpc>
                <a:spcPct val="115000"/>
              </a:lnSpc>
              <a:spcBef>
                <a:spcPts val="0"/>
              </a:spcBef>
              <a:spcAft>
                <a:spcPts val="0"/>
              </a:spcAft>
              <a:buSzPts val="1300"/>
              <a:buFont typeface="Noto Sans Symbols"/>
              <a:buChar char="▪"/>
            </a:pPr>
            <a:r>
              <a:rPr b="1" lang="en-US" sz="1500" u="sng">
                <a:solidFill>
                  <a:schemeClr val="dk2"/>
                </a:solidFill>
              </a:rPr>
              <a:t>Social Action</a:t>
            </a:r>
            <a:r>
              <a:rPr lang="en-US" sz="1500">
                <a:solidFill>
                  <a:schemeClr val="dk2"/>
                </a:solidFill>
              </a:rPr>
              <a:t>, any action performed for achieving a specific goal. e.g. students studying to secure good grades, driving a car, reaching home etc.</a:t>
            </a:r>
            <a:endParaRPr/>
          </a:p>
          <a:p>
            <a:pPr indent="-228600" lvl="0" marL="457200" rtl="0" algn="l">
              <a:lnSpc>
                <a:spcPct val="115000"/>
              </a:lnSpc>
              <a:spcBef>
                <a:spcPts val="0"/>
              </a:spcBef>
              <a:spcAft>
                <a:spcPts val="0"/>
              </a:spcAft>
              <a:buSzPts val="1300"/>
              <a:buFont typeface="Noto Sans Symbols"/>
              <a:buNone/>
            </a:pPr>
            <a:r>
              <a:t/>
            </a:r>
            <a:endParaRPr sz="1500">
              <a:solidFill>
                <a:schemeClr val="dk2"/>
              </a:solidFill>
            </a:endParaRPr>
          </a:p>
          <a:p>
            <a:pPr indent="-311150" lvl="0" marL="457200" rtl="0" algn="l">
              <a:lnSpc>
                <a:spcPct val="115000"/>
              </a:lnSpc>
              <a:spcBef>
                <a:spcPts val="0"/>
              </a:spcBef>
              <a:spcAft>
                <a:spcPts val="0"/>
              </a:spcAft>
              <a:buSzPts val="1300"/>
              <a:buFont typeface="Noto Sans Symbols"/>
              <a:buChar char="▪"/>
            </a:pPr>
            <a:r>
              <a:rPr lang="en-US" sz="1500">
                <a:solidFill>
                  <a:schemeClr val="dk2"/>
                </a:solidFill>
              </a:rPr>
              <a:t>Social Interaction and Social Action are both important concepts in understanding the dynamics of human interaction in society.</a:t>
            </a:r>
            <a:endParaRPr/>
          </a:p>
          <a:p>
            <a:pPr indent="-228600" lvl="0" marL="457200" rtl="0" algn="l">
              <a:lnSpc>
                <a:spcPct val="115000"/>
              </a:lnSpc>
              <a:spcBef>
                <a:spcPts val="0"/>
              </a:spcBef>
              <a:spcAft>
                <a:spcPts val="0"/>
              </a:spcAft>
              <a:buSzPts val="1300"/>
              <a:buFont typeface="Noto Sans Symbols"/>
              <a:buNone/>
            </a:pPr>
            <a:r>
              <a:t/>
            </a:r>
            <a:endParaRPr sz="1500">
              <a:solidFill>
                <a:schemeClr val="dk2"/>
              </a:solidFill>
            </a:endParaRPr>
          </a:p>
          <a:p>
            <a:pPr indent="-228600" lvl="0" marL="457200" rtl="0" algn="l">
              <a:lnSpc>
                <a:spcPct val="115000"/>
              </a:lnSpc>
              <a:spcBef>
                <a:spcPts val="0"/>
              </a:spcBef>
              <a:spcAft>
                <a:spcPts val="0"/>
              </a:spcAft>
              <a:buSzPts val="1300"/>
              <a:buFont typeface="Noto Sans Symbols"/>
              <a:buNone/>
            </a:pPr>
            <a:r>
              <a:t/>
            </a:r>
            <a:endParaRPr sz="1500">
              <a:solidFill>
                <a:schemeClr val="dk2"/>
              </a:solidFill>
            </a:endParaRPr>
          </a:p>
          <a:p>
            <a:pPr indent="-260350" lvl="0" marL="488950" rtl="0" algn="l">
              <a:lnSpc>
                <a:spcPct val="115000"/>
              </a:lnSpc>
              <a:spcBef>
                <a:spcPts val="0"/>
              </a:spcBef>
              <a:spcAft>
                <a:spcPts val="0"/>
              </a:spcAft>
              <a:buSzPts val="1300"/>
              <a:buFont typeface="Arial"/>
              <a:buNone/>
            </a:pPr>
            <a:r>
              <a:t/>
            </a:r>
            <a:endParaRPr sz="1500">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3"/>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t/>
            </a:r>
            <a:endParaRPr/>
          </a:p>
        </p:txBody>
      </p:sp>
      <p:sp>
        <p:nvSpPr>
          <p:cNvPr id="171" name="Google Shape;171;p3"/>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SzPts val="1300"/>
              <a:buNone/>
            </a:pPr>
            <a:r>
              <a:t/>
            </a:r>
            <a:endParaRPr/>
          </a:p>
        </p:txBody>
      </p:sp>
      <p:pic>
        <p:nvPicPr>
          <p:cNvPr descr="Chapter 4 lecture 5, 6 social action / Interactiion" id="172" name="Google Shape;172;p3"/>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4"/>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t/>
            </a:r>
            <a:endParaRPr/>
          </a:p>
        </p:txBody>
      </p:sp>
      <p:sp>
        <p:nvSpPr>
          <p:cNvPr id="178" name="Google Shape;178;p4"/>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SzPts val="1300"/>
              <a:buNone/>
            </a:pPr>
            <a:r>
              <a:t/>
            </a:r>
            <a:endParaRPr/>
          </a:p>
        </p:txBody>
      </p:sp>
      <p:pic>
        <p:nvPicPr>
          <p:cNvPr descr="PPT - Social Action and social Interaction PowerPoint Presentation ..." id="179" name="Google Shape;179;p4"/>
          <p:cNvPicPr preferRelativeResize="0"/>
          <p:nvPr/>
        </p:nvPicPr>
        <p:blipFill rotWithShape="1">
          <a:blip r:embed="rId3">
            <a:alphaModFix/>
          </a:blip>
          <a:srcRect b="0" l="0" r="0" t="0"/>
          <a:stretch/>
        </p:blipFill>
        <p:spPr>
          <a:xfrm>
            <a:off x="0" y="1"/>
            <a:ext cx="9144000"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5"/>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t/>
            </a:r>
            <a:endParaRPr/>
          </a:p>
        </p:txBody>
      </p:sp>
      <p:sp>
        <p:nvSpPr>
          <p:cNvPr id="185" name="Google Shape;185;p5"/>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SzPts val="1300"/>
              <a:buNone/>
            </a:pPr>
            <a:r>
              <a:t/>
            </a:r>
            <a:endParaRPr/>
          </a:p>
        </p:txBody>
      </p:sp>
      <p:pic>
        <p:nvPicPr>
          <p:cNvPr descr="PPT - Ch 4 PowerPoint Presentation, free download - ID:1986000" id="186" name="Google Shape;186;p5"/>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6"/>
          <p:cNvSpPr txBox="1"/>
          <p:nvPr>
            <p:ph type="title"/>
          </p:nvPr>
        </p:nvSpPr>
        <p:spPr>
          <a:xfrm>
            <a:off x="721224" y="640556"/>
            <a:ext cx="7683037" cy="469053"/>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a:t>SOCIAL STATUS AND RELATED CONCEPTS</a:t>
            </a:r>
            <a:endParaRPr/>
          </a:p>
        </p:txBody>
      </p:sp>
      <p:sp>
        <p:nvSpPr>
          <p:cNvPr id="192" name="Google Shape;192;p6"/>
          <p:cNvSpPr txBox="1"/>
          <p:nvPr>
            <p:ph idx="1" type="body"/>
          </p:nvPr>
        </p:nvSpPr>
        <p:spPr>
          <a:xfrm>
            <a:off x="410966" y="1181528"/>
            <a:ext cx="8311794" cy="3780891"/>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Font typeface="Noto Sans Symbols"/>
              <a:buChar char="▪"/>
            </a:pPr>
            <a:r>
              <a:rPr b="1" lang="en-US" sz="1400" u="sng">
                <a:solidFill>
                  <a:schemeClr val="dk2"/>
                </a:solidFill>
              </a:rPr>
              <a:t>Status</a:t>
            </a:r>
            <a:r>
              <a:rPr lang="en-US" sz="1400">
                <a:solidFill>
                  <a:schemeClr val="dk2"/>
                </a:solidFill>
              </a:rPr>
              <a:t>, a social position that a person holds. In everyday use, the word status generally means “prestige,” </a:t>
            </a:r>
            <a:endParaRPr/>
          </a:p>
          <a:p>
            <a:pPr indent="-228600" lvl="0" marL="457200" rtl="0" algn="l">
              <a:lnSpc>
                <a:spcPct val="115000"/>
              </a:lnSpc>
              <a:spcBef>
                <a:spcPts val="0"/>
              </a:spcBef>
              <a:spcAft>
                <a:spcPts val="0"/>
              </a:spcAft>
              <a:buSzPts val="1300"/>
              <a:buFont typeface="Noto Sans Symbols"/>
              <a:buNone/>
            </a:pPr>
            <a:r>
              <a:t/>
            </a:r>
            <a:endParaRPr b="1" sz="1400">
              <a:solidFill>
                <a:schemeClr val="dk2"/>
              </a:solidFill>
            </a:endParaRPr>
          </a:p>
          <a:p>
            <a:pPr indent="-311150" lvl="0" marL="457200" rtl="0" algn="l">
              <a:lnSpc>
                <a:spcPct val="115000"/>
              </a:lnSpc>
              <a:spcBef>
                <a:spcPts val="0"/>
              </a:spcBef>
              <a:spcAft>
                <a:spcPts val="0"/>
              </a:spcAft>
              <a:buSzPts val="1300"/>
              <a:buFont typeface="Noto Sans Symbols"/>
              <a:buChar char="▪"/>
            </a:pPr>
            <a:r>
              <a:rPr lang="en-US" sz="1400">
                <a:solidFill>
                  <a:schemeClr val="dk2"/>
                </a:solidFill>
              </a:rPr>
              <a:t>The term </a:t>
            </a:r>
            <a:r>
              <a:rPr b="1" lang="en-US" sz="1400" u="sng">
                <a:solidFill>
                  <a:schemeClr val="dk2"/>
                </a:solidFill>
              </a:rPr>
              <a:t>status set </a:t>
            </a:r>
            <a:r>
              <a:rPr lang="en-US" sz="1400">
                <a:solidFill>
                  <a:schemeClr val="dk2"/>
                </a:solidFill>
              </a:rPr>
              <a:t>refers to all the statuses a person holds at a given time. e.g. A teenage girl may be a daughter to her parents, a sister to her brother, a student at her school, and a goalie on her soccer team.</a:t>
            </a:r>
            <a:endParaRPr/>
          </a:p>
          <a:p>
            <a:pPr indent="-228600" lvl="0" marL="457200" rtl="0" algn="l">
              <a:lnSpc>
                <a:spcPct val="115000"/>
              </a:lnSpc>
              <a:spcBef>
                <a:spcPts val="0"/>
              </a:spcBef>
              <a:spcAft>
                <a:spcPts val="0"/>
              </a:spcAft>
              <a:buSzPts val="1300"/>
              <a:buFont typeface="Noto Sans Symbols"/>
              <a:buNone/>
            </a:pPr>
            <a:r>
              <a:t/>
            </a:r>
            <a:endParaRPr b="1" sz="1400">
              <a:solidFill>
                <a:schemeClr val="dk2"/>
              </a:solidFill>
            </a:endParaRPr>
          </a:p>
          <a:p>
            <a:pPr indent="-311150" lvl="0" marL="457200" rtl="0" algn="l">
              <a:lnSpc>
                <a:spcPct val="115000"/>
              </a:lnSpc>
              <a:spcBef>
                <a:spcPts val="0"/>
              </a:spcBef>
              <a:spcAft>
                <a:spcPts val="0"/>
              </a:spcAft>
              <a:buSzPts val="1300"/>
              <a:buFont typeface="Noto Sans Symbols"/>
              <a:buChar char="▪"/>
            </a:pPr>
            <a:r>
              <a:rPr lang="en-US" sz="1400">
                <a:solidFill>
                  <a:schemeClr val="dk2"/>
                </a:solidFill>
              </a:rPr>
              <a:t>An </a:t>
            </a:r>
            <a:r>
              <a:rPr b="1" lang="en-US" sz="1400" u="sng">
                <a:solidFill>
                  <a:schemeClr val="dk2"/>
                </a:solidFill>
              </a:rPr>
              <a:t>ascribed status </a:t>
            </a:r>
            <a:r>
              <a:rPr lang="en-US" sz="1400">
                <a:solidFill>
                  <a:schemeClr val="dk2"/>
                </a:solidFill>
              </a:rPr>
              <a:t>is a social position a person receives at birth or takes on involuntarily later in life. e.g. Caste, Gender, Race etc.</a:t>
            </a:r>
            <a:endParaRPr/>
          </a:p>
          <a:p>
            <a:pPr indent="-228600" lvl="0" marL="457200" rtl="0" algn="l">
              <a:lnSpc>
                <a:spcPct val="115000"/>
              </a:lnSpc>
              <a:spcBef>
                <a:spcPts val="0"/>
              </a:spcBef>
              <a:spcAft>
                <a:spcPts val="0"/>
              </a:spcAft>
              <a:buSzPts val="1300"/>
              <a:buFont typeface="Noto Sans Symbols"/>
              <a:buNone/>
            </a:pPr>
            <a:r>
              <a:t/>
            </a:r>
            <a:endParaRPr b="1" sz="1400">
              <a:solidFill>
                <a:schemeClr val="dk2"/>
              </a:solidFill>
            </a:endParaRPr>
          </a:p>
          <a:p>
            <a:pPr indent="-311150" lvl="0" marL="457200" rtl="0" algn="l">
              <a:lnSpc>
                <a:spcPct val="115000"/>
              </a:lnSpc>
              <a:spcBef>
                <a:spcPts val="0"/>
              </a:spcBef>
              <a:spcAft>
                <a:spcPts val="0"/>
              </a:spcAft>
              <a:buSzPts val="1300"/>
              <a:buFont typeface="Noto Sans Symbols"/>
              <a:buChar char="▪"/>
            </a:pPr>
            <a:r>
              <a:rPr lang="en-US" sz="1400">
                <a:solidFill>
                  <a:schemeClr val="dk2"/>
                </a:solidFill>
              </a:rPr>
              <a:t>An </a:t>
            </a:r>
            <a:r>
              <a:rPr b="1" lang="en-US" sz="1400" u="sng">
                <a:solidFill>
                  <a:schemeClr val="dk2"/>
                </a:solidFill>
              </a:rPr>
              <a:t>achieved status </a:t>
            </a:r>
            <a:r>
              <a:rPr lang="en-US" sz="1400">
                <a:solidFill>
                  <a:schemeClr val="dk2"/>
                </a:solidFill>
              </a:rPr>
              <a:t>refers to a social position a person takes on voluntarily that Understand reflects personal ability and effort. E.g. Skills, Education, Power, Respect.</a:t>
            </a:r>
            <a:endParaRPr/>
          </a:p>
          <a:p>
            <a:pPr indent="-228600" lvl="0" marL="457200" rtl="0" algn="l">
              <a:lnSpc>
                <a:spcPct val="115000"/>
              </a:lnSpc>
              <a:spcBef>
                <a:spcPts val="0"/>
              </a:spcBef>
              <a:spcAft>
                <a:spcPts val="0"/>
              </a:spcAft>
              <a:buSzPts val="1300"/>
              <a:buFont typeface="Noto Sans Symbols"/>
              <a:buNone/>
            </a:pPr>
            <a:r>
              <a:t/>
            </a:r>
            <a:endParaRPr b="1" sz="1400">
              <a:solidFill>
                <a:schemeClr val="dk2"/>
              </a:solidFill>
            </a:endParaRPr>
          </a:p>
          <a:p>
            <a:pPr indent="-311150" lvl="0" marL="457200" rtl="0" algn="l">
              <a:lnSpc>
                <a:spcPct val="115000"/>
              </a:lnSpc>
              <a:spcBef>
                <a:spcPts val="0"/>
              </a:spcBef>
              <a:spcAft>
                <a:spcPts val="0"/>
              </a:spcAft>
              <a:buSzPts val="1300"/>
              <a:buFont typeface="Noto Sans Symbols"/>
              <a:buChar char="▪"/>
            </a:pPr>
            <a:r>
              <a:rPr lang="en-US" sz="1400">
                <a:solidFill>
                  <a:schemeClr val="dk2"/>
                </a:solidFill>
              </a:rPr>
              <a:t>Some statuses matter more than others. A </a:t>
            </a:r>
            <a:r>
              <a:rPr b="1" lang="en-US" sz="1400" u="sng">
                <a:solidFill>
                  <a:schemeClr val="dk2"/>
                </a:solidFill>
              </a:rPr>
              <a:t>master status </a:t>
            </a:r>
            <a:r>
              <a:rPr lang="en-US" sz="1400">
                <a:solidFill>
                  <a:schemeClr val="dk2"/>
                </a:solidFill>
              </a:rPr>
              <a:t>is a status that has special importance for social identity, often shaping a person’s entire life.</a:t>
            </a:r>
            <a:endParaRPr/>
          </a:p>
          <a:p>
            <a:pPr indent="-228600" lvl="0" marL="457200" rtl="0" algn="l">
              <a:lnSpc>
                <a:spcPct val="115000"/>
              </a:lnSpc>
              <a:spcBef>
                <a:spcPts val="0"/>
              </a:spcBef>
              <a:spcAft>
                <a:spcPts val="0"/>
              </a:spcAft>
              <a:buSzPts val="1300"/>
              <a:buFont typeface="Noto Sans Symbols"/>
              <a:buNone/>
            </a:pPr>
            <a:r>
              <a:t/>
            </a:r>
            <a:endParaRPr b="1" sz="1400">
              <a:solidFill>
                <a:schemeClr val="dk2"/>
              </a:solidFill>
            </a:endParaRPr>
          </a:p>
          <a:p>
            <a:pPr indent="-228600" lvl="0" marL="457200" rtl="0" algn="l">
              <a:lnSpc>
                <a:spcPct val="115000"/>
              </a:lnSpc>
              <a:spcBef>
                <a:spcPts val="0"/>
              </a:spcBef>
              <a:spcAft>
                <a:spcPts val="0"/>
              </a:spcAft>
              <a:buSzPts val="1300"/>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7"/>
          <p:cNvSpPr txBox="1"/>
          <p:nvPr>
            <p:ph type="title"/>
          </p:nvPr>
        </p:nvSpPr>
        <p:spPr>
          <a:xfrm>
            <a:off x="721224" y="595636"/>
            <a:ext cx="7690985" cy="53141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a:solidFill>
                  <a:schemeClr val="dk2"/>
                </a:solidFill>
              </a:rPr>
              <a:t>SOCIAL ROLE AND RELATED CONCEPTS</a:t>
            </a:r>
            <a:endParaRPr>
              <a:solidFill>
                <a:schemeClr val="dk2"/>
              </a:solidFill>
            </a:endParaRPr>
          </a:p>
        </p:txBody>
      </p:sp>
      <p:sp>
        <p:nvSpPr>
          <p:cNvPr id="198" name="Google Shape;198;p7"/>
          <p:cNvSpPr txBox="1"/>
          <p:nvPr>
            <p:ph idx="1" type="body"/>
          </p:nvPr>
        </p:nvSpPr>
        <p:spPr>
          <a:xfrm>
            <a:off x="482886" y="1294543"/>
            <a:ext cx="8116584" cy="3713391"/>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Font typeface="Noto Sans Symbols"/>
              <a:buChar char="▪"/>
            </a:pPr>
            <a:r>
              <a:rPr b="1" lang="en-US" sz="1500" u="sng">
                <a:solidFill>
                  <a:schemeClr val="dk2"/>
                </a:solidFill>
              </a:rPr>
              <a:t>Role</a:t>
            </a:r>
            <a:r>
              <a:rPr lang="en-US" sz="1500">
                <a:solidFill>
                  <a:schemeClr val="dk2"/>
                </a:solidFill>
              </a:rPr>
              <a:t>, behavior expected of someone who holds a particular status. A person holds a status and performs a role </a:t>
            </a:r>
            <a:endParaRPr sz="1500">
              <a:solidFill>
                <a:schemeClr val="dk2"/>
              </a:solidFill>
            </a:endParaRPr>
          </a:p>
          <a:p>
            <a:pPr indent="-228600" lvl="0" marL="457200" rtl="0" algn="l">
              <a:lnSpc>
                <a:spcPct val="115000"/>
              </a:lnSpc>
              <a:spcBef>
                <a:spcPts val="0"/>
              </a:spcBef>
              <a:spcAft>
                <a:spcPts val="0"/>
              </a:spcAft>
              <a:buSzPts val="1300"/>
              <a:buFont typeface="Noto Sans Symbols"/>
              <a:buNone/>
            </a:pPr>
            <a:r>
              <a:t/>
            </a:r>
            <a:endParaRPr sz="1500">
              <a:solidFill>
                <a:schemeClr val="dk2"/>
              </a:solidFill>
            </a:endParaRPr>
          </a:p>
          <a:p>
            <a:pPr indent="-311150" lvl="0" marL="457200" rtl="0" algn="l">
              <a:lnSpc>
                <a:spcPct val="115000"/>
              </a:lnSpc>
              <a:spcBef>
                <a:spcPts val="0"/>
              </a:spcBef>
              <a:spcAft>
                <a:spcPts val="0"/>
              </a:spcAft>
              <a:buSzPts val="1300"/>
              <a:buFont typeface="Noto Sans Symbols"/>
              <a:buChar char="▪"/>
            </a:pPr>
            <a:r>
              <a:rPr lang="en-US" sz="1500">
                <a:solidFill>
                  <a:schemeClr val="dk2"/>
                </a:solidFill>
              </a:rPr>
              <a:t>Robert Merton (1968) introduced the term </a:t>
            </a:r>
            <a:r>
              <a:rPr b="1" lang="en-US" sz="1500" u="sng">
                <a:solidFill>
                  <a:schemeClr val="dk2"/>
                </a:solidFill>
              </a:rPr>
              <a:t>role set </a:t>
            </a:r>
            <a:r>
              <a:rPr lang="en-US" sz="1500">
                <a:solidFill>
                  <a:schemeClr val="dk2"/>
                </a:solidFill>
              </a:rPr>
              <a:t>to identify a number of roles attached to a single status</a:t>
            </a:r>
            <a:endParaRPr/>
          </a:p>
          <a:p>
            <a:pPr indent="-228600" lvl="0" marL="457200" rtl="0" algn="l">
              <a:lnSpc>
                <a:spcPct val="115000"/>
              </a:lnSpc>
              <a:spcBef>
                <a:spcPts val="0"/>
              </a:spcBef>
              <a:spcAft>
                <a:spcPts val="0"/>
              </a:spcAft>
              <a:buSzPts val="1300"/>
              <a:buFont typeface="Noto Sans Symbols"/>
              <a:buNone/>
            </a:pPr>
            <a:r>
              <a:t/>
            </a:r>
            <a:endParaRPr sz="1500">
              <a:solidFill>
                <a:schemeClr val="dk2"/>
              </a:solidFill>
            </a:endParaRPr>
          </a:p>
          <a:p>
            <a:pPr indent="-311150" lvl="0" marL="457200" rtl="0" algn="l">
              <a:lnSpc>
                <a:spcPct val="115000"/>
              </a:lnSpc>
              <a:spcBef>
                <a:spcPts val="0"/>
              </a:spcBef>
              <a:spcAft>
                <a:spcPts val="0"/>
              </a:spcAft>
              <a:buSzPts val="1300"/>
              <a:buFont typeface="Noto Sans Symbols"/>
              <a:buChar char="▪"/>
            </a:pPr>
            <a:r>
              <a:rPr b="1" lang="en-US" sz="1500" u="sng">
                <a:solidFill>
                  <a:schemeClr val="dk2"/>
                </a:solidFill>
              </a:rPr>
              <a:t>Role conflict </a:t>
            </a:r>
            <a:r>
              <a:rPr lang="en-US" sz="1500">
                <a:solidFill>
                  <a:schemeClr val="dk2"/>
                </a:solidFill>
              </a:rPr>
              <a:t>as conflict among the roles connected to two or more statuses.</a:t>
            </a:r>
            <a:endParaRPr/>
          </a:p>
          <a:p>
            <a:pPr indent="-228600" lvl="0" marL="457200" rtl="0" algn="l">
              <a:lnSpc>
                <a:spcPct val="115000"/>
              </a:lnSpc>
              <a:spcBef>
                <a:spcPts val="0"/>
              </a:spcBef>
              <a:spcAft>
                <a:spcPts val="0"/>
              </a:spcAft>
              <a:buSzPts val="1300"/>
              <a:buFont typeface="Noto Sans Symbols"/>
              <a:buNone/>
            </a:pPr>
            <a:r>
              <a:t/>
            </a:r>
            <a:endParaRPr sz="1500">
              <a:solidFill>
                <a:schemeClr val="dk2"/>
              </a:solidFill>
            </a:endParaRPr>
          </a:p>
          <a:p>
            <a:pPr indent="-311150" lvl="0" marL="457200" rtl="0" algn="l">
              <a:lnSpc>
                <a:spcPct val="115000"/>
              </a:lnSpc>
              <a:spcBef>
                <a:spcPts val="0"/>
              </a:spcBef>
              <a:spcAft>
                <a:spcPts val="0"/>
              </a:spcAft>
              <a:buSzPts val="1300"/>
              <a:buFont typeface="Noto Sans Symbols"/>
              <a:buChar char="▪"/>
            </a:pPr>
            <a:r>
              <a:rPr b="1" lang="en-US" sz="1500" u="sng">
                <a:solidFill>
                  <a:schemeClr val="dk2"/>
                </a:solidFill>
              </a:rPr>
              <a:t>Role strain </a:t>
            </a:r>
            <a:r>
              <a:rPr lang="en-US" sz="1500">
                <a:solidFill>
                  <a:schemeClr val="dk2"/>
                </a:solidFill>
              </a:rPr>
              <a:t>refers to tension among the roles connected to a single status</a:t>
            </a:r>
            <a:endParaRPr/>
          </a:p>
          <a:p>
            <a:pPr indent="-228600" lvl="0" marL="457200" rtl="0" algn="l">
              <a:lnSpc>
                <a:spcPct val="115000"/>
              </a:lnSpc>
              <a:spcBef>
                <a:spcPts val="0"/>
              </a:spcBef>
              <a:spcAft>
                <a:spcPts val="0"/>
              </a:spcAft>
              <a:buSzPts val="1300"/>
              <a:buFont typeface="Noto Sans Symbols"/>
              <a:buNone/>
            </a:pPr>
            <a:r>
              <a:t/>
            </a:r>
            <a:endParaRPr sz="1500">
              <a:solidFill>
                <a:schemeClr val="dk2"/>
              </a:solidFill>
            </a:endParaRPr>
          </a:p>
          <a:p>
            <a:pPr indent="-228600" lvl="0" marL="457200" rtl="0" algn="l">
              <a:lnSpc>
                <a:spcPct val="115000"/>
              </a:lnSpc>
              <a:spcBef>
                <a:spcPts val="0"/>
              </a:spcBef>
              <a:spcAft>
                <a:spcPts val="0"/>
              </a:spcAft>
              <a:buSzPts val="1300"/>
              <a:buFont typeface="Noto Sans Symbols"/>
              <a:buNone/>
            </a:pPr>
            <a:r>
              <a:t/>
            </a:r>
            <a:endParaRPr sz="1500">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pic>
        <p:nvPicPr>
          <p:cNvPr id="203" name="Google Shape;203;p8"/>
          <p:cNvPicPr preferRelativeResize="0"/>
          <p:nvPr/>
        </p:nvPicPr>
        <p:blipFill rotWithShape="1">
          <a:blip r:embed="rId3">
            <a:alphaModFix/>
          </a:blip>
          <a:srcRect b="0" l="0" r="0" t="0"/>
          <a:stretch/>
        </p:blipFill>
        <p:spPr>
          <a:xfrm>
            <a:off x="1849347" y="1"/>
            <a:ext cx="5260369" cy="51434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9"/>
          <p:cNvSpPr txBox="1"/>
          <p:nvPr>
            <p:ph type="title"/>
          </p:nvPr>
        </p:nvSpPr>
        <p:spPr>
          <a:xfrm>
            <a:off x="721225" y="541867"/>
            <a:ext cx="7770533" cy="60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a:t>IMPORTANT CONCEPTS</a:t>
            </a:r>
            <a:endParaRPr/>
          </a:p>
        </p:txBody>
      </p:sp>
      <p:sp>
        <p:nvSpPr>
          <p:cNvPr id="209" name="Google Shape;209;p9"/>
          <p:cNvSpPr txBox="1"/>
          <p:nvPr>
            <p:ph idx="1" type="body"/>
          </p:nvPr>
        </p:nvSpPr>
        <p:spPr>
          <a:xfrm>
            <a:off x="597400" y="1458930"/>
            <a:ext cx="7894358" cy="346239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Font typeface="Noto Sans Symbols"/>
              <a:buChar char="▪"/>
            </a:pPr>
            <a:r>
              <a:rPr lang="en-US" sz="1500">
                <a:solidFill>
                  <a:schemeClr val="dk2"/>
                </a:solidFill>
              </a:rPr>
              <a:t>The </a:t>
            </a:r>
            <a:r>
              <a:rPr b="1" lang="en-US" sz="1500" u="sng">
                <a:solidFill>
                  <a:schemeClr val="dk2"/>
                </a:solidFill>
              </a:rPr>
              <a:t>social construction of reality </a:t>
            </a:r>
            <a:r>
              <a:rPr lang="en-US" sz="1500">
                <a:solidFill>
                  <a:schemeClr val="dk2"/>
                </a:solidFill>
              </a:rPr>
              <a:t>is the process by which people creatively shape reality through social interaction. This idea is the foundation of the symbolic-interaction approach</a:t>
            </a:r>
            <a:endParaRPr/>
          </a:p>
          <a:p>
            <a:pPr indent="-228600" lvl="0" marL="457200" rtl="0" algn="l">
              <a:lnSpc>
                <a:spcPct val="115000"/>
              </a:lnSpc>
              <a:spcBef>
                <a:spcPts val="0"/>
              </a:spcBef>
              <a:spcAft>
                <a:spcPts val="0"/>
              </a:spcAft>
              <a:buSzPts val="1300"/>
              <a:buFont typeface="Noto Sans Symbols"/>
              <a:buNone/>
            </a:pPr>
            <a:r>
              <a:t/>
            </a:r>
            <a:endParaRPr sz="1500">
              <a:solidFill>
                <a:schemeClr val="dk2"/>
              </a:solidFill>
            </a:endParaRPr>
          </a:p>
          <a:p>
            <a:pPr indent="-311150" lvl="0" marL="457200" rtl="0" algn="l">
              <a:lnSpc>
                <a:spcPct val="115000"/>
              </a:lnSpc>
              <a:spcBef>
                <a:spcPts val="0"/>
              </a:spcBef>
              <a:spcAft>
                <a:spcPts val="0"/>
              </a:spcAft>
              <a:buSzPts val="1300"/>
              <a:buFont typeface="Noto Sans Symbols"/>
              <a:buChar char="▪"/>
            </a:pPr>
            <a:r>
              <a:rPr b="1" lang="en-US" sz="1500" u="sng">
                <a:solidFill>
                  <a:schemeClr val="dk2"/>
                </a:solidFill>
              </a:rPr>
              <a:t>Thomas theorem</a:t>
            </a:r>
            <a:r>
              <a:rPr lang="en-US" sz="1500">
                <a:solidFill>
                  <a:schemeClr val="dk2"/>
                </a:solidFill>
              </a:rPr>
              <a:t>, named after W. I. Thomas and Dorothy Thomas says that Situations that are defined as real are real in their consequences. </a:t>
            </a:r>
            <a:endParaRPr sz="1500">
              <a:solidFill>
                <a:schemeClr val="dk2"/>
              </a:solidFill>
            </a:endParaRPr>
          </a:p>
          <a:p>
            <a:pPr indent="-228600" lvl="0" marL="457200" rtl="0" algn="l">
              <a:lnSpc>
                <a:spcPct val="115000"/>
              </a:lnSpc>
              <a:spcBef>
                <a:spcPts val="0"/>
              </a:spcBef>
              <a:spcAft>
                <a:spcPts val="0"/>
              </a:spcAft>
              <a:buSzPts val="1300"/>
              <a:buFont typeface="Noto Sans Symbols"/>
              <a:buNone/>
            </a:pPr>
            <a:r>
              <a:t/>
            </a:r>
            <a:endParaRPr sz="1500">
              <a:solidFill>
                <a:schemeClr val="dk2"/>
              </a:solidFill>
            </a:endParaRPr>
          </a:p>
          <a:p>
            <a:pPr indent="-311150" lvl="0" marL="457200" rtl="0" algn="l">
              <a:lnSpc>
                <a:spcPct val="115000"/>
              </a:lnSpc>
              <a:spcBef>
                <a:spcPts val="0"/>
              </a:spcBef>
              <a:spcAft>
                <a:spcPts val="0"/>
              </a:spcAft>
              <a:buSzPts val="1300"/>
              <a:buFont typeface="Noto Sans Symbols"/>
              <a:buChar char="▪"/>
            </a:pPr>
            <a:r>
              <a:rPr lang="en-US" sz="1500">
                <a:solidFill>
                  <a:schemeClr val="dk2"/>
                </a:solidFill>
              </a:rPr>
              <a:t>Harold Garfunkel (1967) devised </a:t>
            </a:r>
            <a:r>
              <a:rPr b="1" lang="en-US" sz="1500" u="sng">
                <a:solidFill>
                  <a:schemeClr val="dk2"/>
                </a:solidFill>
              </a:rPr>
              <a:t>ethnomethodology</a:t>
            </a:r>
            <a:r>
              <a:rPr lang="en-US" sz="1500">
                <a:solidFill>
                  <a:schemeClr val="dk2"/>
                </a:solidFill>
              </a:rPr>
              <a:t>, the study of the way people make sense of their everyday surroundings</a:t>
            </a:r>
            <a:endParaRPr/>
          </a:p>
          <a:p>
            <a:pPr indent="0" lvl="0" marL="146050" rtl="0" algn="l">
              <a:lnSpc>
                <a:spcPct val="115000"/>
              </a:lnSpc>
              <a:spcBef>
                <a:spcPts val="0"/>
              </a:spcBef>
              <a:spcAft>
                <a:spcPts val="0"/>
              </a:spcAft>
              <a:buSzPts val="1300"/>
              <a:buNone/>
            </a:pPr>
            <a:r>
              <a:t/>
            </a:r>
            <a:endParaRPr sz="1500">
              <a:solidFill>
                <a:schemeClr val="dk2"/>
              </a:solidFill>
            </a:endParaRPr>
          </a:p>
          <a:p>
            <a:pPr indent="0" lvl="0" marL="146050" rtl="0" algn="l">
              <a:lnSpc>
                <a:spcPct val="115000"/>
              </a:lnSpc>
              <a:spcBef>
                <a:spcPts val="0"/>
              </a:spcBef>
              <a:spcAft>
                <a:spcPts val="0"/>
              </a:spcAft>
              <a:buSzPts val="1300"/>
              <a:buNone/>
            </a:pPr>
            <a:r>
              <a:t/>
            </a:r>
            <a:endParaRPr sz="1500">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Zeeshan</dc:creator>
</cp:coreProperties>
</file>